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CA878A-85CE-C32C-F553-B78640AB64A7}" name="Terri Thomas" initials="TT" userId="S::terri.thomas@aec.gov.au::4c860715-0137-491a-aea6-f6bb9aaf8a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1F65"/>
    <a:srgbClr val="FFEDB3"/>
    <a:srgbClr val="000000"/>
    <a:srgbClr val="CAEEFB"/>
    <a:srgbClr val="FFC000"/>
    <a:srgbClr val="6B2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theme/theme1.xml" Id="rId8" /><Relationship Type="http://schemas.openxmlformats.org/officeDocument/2006/relationships/slide" Target="slides/slide1.xml" Id="rId3" /><Relationship Type="http://schemas.openxmlformats.org/officeDocument/2006/relationships/viewProps" Target="viewProps.xml" Id="rId7" /><Relationship Type="http://schemas.openxmlformats.org/officeDocument/2006/relationships/slideMaster" Target="slideMasters/slideMaster1.xml" Id="rId2" /><Relationship Type="http://schemas.openxmlformats.org/officeDocument/2006/relationships/presProps" Target="presProps.xml" Id="rId6" /><Relationship Type="http://schemas.openxmlformats.org/officeDocument/2006/relationships/slide" Target="slides/slide3.xml" Id="rId5" /><Relationship Type="http://schemas.microsoft.com/office/2018/10/relationships/authors" Target="authors.xml" Id="rId10" /><Relationship Type="http://schemas.openxmlformats.org/officeDocument/2006/relationships/slide" Target="slides/slide2.xml" Id="rId4" /><Relationship Type="http://schemas.openxmlformats.org/officeDocument/2006/relationships/tableStyles" Target="tableStyles.xml" Id="rId9" /><Relationship Type="http://schemas.openxmlformats.org/officeDocument/2006/relationships/customXml" Target="/customXML/item2.xml" Id="R14007c1dcd824fe5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go with buildings and a purple banner&#10;&#10;AI-generated content may be incorrect.">
            <a:extLst>
              <a:ext uri="{FF2B5EF4-FFF2-40B4-BE49-F238E27FC236}">
                <a16:creationId xmlns:a16="http://schemas.microsoft.com/office/drawing/2014/main" id="{0CBE73C8-0828-7143-9B31-09ED475F8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9" y="1361311"/>
            <a:ext cx="5481170" cy="373716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B81ED3E-B388-190B-1263-1B90D8A3257F}"/>
              </a:ext>
            </a:extLst>
          </p:cNvPr>
          <p:cNvGrpSpPr/>
          <p:nvPr userDrawn="1"/>
        </p:nvGrpSpPr>
        <p:grpSpPr>
          <a:xfrm>
            <a:off x="1805007" y="4934234"/>
            <a:ext cx="8581987" cy="1018398"/>
            <a:chOff x="1977991" y="4934234"/>
            <a:chExt cx="8581987" cy="101839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63154D-B4B1-E866-7267-58D85C432742}"/>
                </a:ext>
              </a:extLst>
            </p:cNvPr>
            <p:cNvSpPr/>
            <p:nvPr userDrawn="1"/>
          </p:nvSpPr>
          <p:spPr>
            <a:xfrm rot="21449814">
              <a:off x="1977991" y="5075839"/>
              <a:ext cx="8396567" cy="876793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DDF57E8-37B9-9FC3-2C9C-14D970B7445C}"/>
                </a:ext>
              </a:extLst>
            </p:cNvPr>
            <p:cNvSpPr/>
            <p:nvPr userDrawn="1"/>
          </p:nvSpPr>
          <p:spPr>
            <a:xfrm rot="21449814">
              <a:off x="2163411" y="4934234"/>
              <a:ext cx="8396567" cy="8767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327764C0-9A00-8C67-6224-1414998E8A8D}"/>
              </a:ext>
            </a:extLst>
          </p:cNvPr>
          <p:cNvSpPr/>
          <p:nvPr userDrawn="1"/>
        </p:nvSpPr>
        <p:spPr>
          <a:xfrm>
            <a:off x="-92597" y="-2"/>
            <a:ext cx="12396486" cy="6858001"/>
          </a:xfrm>
          <a:custGeom>
            <a:avLst/>
            <a:gdLst>
              <a:gd name="connsiteX0" fmla="*/ 1408273 w 12396486"/>
              <a:gd name="connsiteY0" fmla="*/ 269112 h 6858000"/>
              <a:gd name="connsiteX1" fmla="*/ 354956 w 12396486"/>
              <a:gd name="connsiteY1" fmla="*/ 1322429 h 6858000"/>
              <a:gd name="connsiteX2" fmla="*/ 354956 w 12396486"/>
              <a:gd name="connsiteY2" fmla="*/ 5535572 h 6858000"/>
              <a:gd name="connsiteX3" fmla="*/ 1408273 w 12396486"/>
              <a:gd name="connsiteY3" fmla="*/ 6588889 h 6858000"/>
              <a:gd name="connsiteX4" fmla="*/ 10968920 w 12396486"/>
              <a:gd name="connsiteY4" fmla="*/ 6588889 h 6858000"/>
              <a:gd name="connsiteX5" fmla="*/ 12022237 w 12396486"/>
              <a:gd name="connsiteY5" fmla="*/ 5535572 h 6858000"/>
              <a:gd name="connsiteX6" fmla="*/ 12022237 w 12396486"/>
              <a:gd name="connsiteY6" fmla="*/ 1322429 h 6858000"/>
              <a:gd name="connsiteX7" fmla="*/ 10968920 w 12396486"/>
              <a:gd name="connsiteY7" fmla="*/ 269112 h 6858000"/>
              <a:gd name="connsiteX8" fmla="*/ 0 w 12396486"/>
              <a:gd name="connsiteY8" fmla="*/ 0 h 6858000"/>
              <a:gd name="connsiteX9" fmla="*/ 12396486 w 12396486"/>
              <a:gd name="connsiteY9" fmla="*/ 0 h 6858000"/>
              <a:gd name="connsiteX10" fmla="*/ 12396486 w 12396486"/>
              <a:gd name="connsiteY10" fmla="*/ 6858000 h 6858000"/>
              <a:gd name="connsiteX11" fmla="*/ 0 w 1239648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6486" h="6858000">
                <a:moveTo>
                  <a:pt x="1408273" y="269112"/>
                </a:moveTo>
                <a:cubicBezTo>
                  <a:pt x="826542" y="269112"/>
                  <a:pt x="354956" y="740698"/>
                  <a:pt x="354956" y="1322429"/>
                </a:cubicBezTo>
                <a:lnTo>
                  <a:pt x="354956" y="5535572"/>
                </a:lnTo>
                <a:cubicBezTo>
                  <a:pt x="354956" y="6117303"/>
                  <a:pt x="826542" y="6588889"/>
                  <a:pt x="1408273" y="6588889"/>
                </a:cubicBezTo>
                <a:lnTo>
                  <a:pt x="10968920" y="6588889"/>
                </a:lnTo>
                <a:cubicBezTo>
                  <a:pt x="11550651" y="6588889"/>
                  <a:pt x="12022237" y="6117303"/>
                  <a:pt x="12022237" y="5535572"/>
                </a:cubicBezTo>
                <a:lnTo>
                  <a:pt x="12022237" y="1322429"/>
                </a:lnTo>
                <a:cubicBezTo>
                  <a:pt x="12022237" y="740698"/>
                  <a:pt x="11550651" y="269112"/>
                  <a:pt x="10968920" y="269112"/>
                </a:cubicBezTo>
                <a:close/>
                <a:moveTo>
                  <a:pt x="0" y="0"/>
                </a:moveTo>
                <a:lnTo>
                  <a:pt x="12396486" y="0"/>
                </a:lnTo>
                <a:lnTo>
                  <a:pt x="12396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84CDE6-2B61-AF3D-1D83-BEEA12D0C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930524" y="4709848"/>
            <a:ext cx="10515600" cy="1325563"/>
          </a:xfrm>
        </p:spPr>
        <p:txBody>
          <a:bodyPr/>
          <a:lstStyle>
            <a:lvl1pPr algn="ctr"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8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3EA61A-9ACA-DA48-3CE9-1F19254B8F80}"/>
              </a:ext>
            </a:extLst>
          </p:cNvPr>
          <p:cNvSpPr/>
          <p:nvPr userDrawn="1"/>
        </p:nvSpPr>
        <p:spPr>
          <a:xfrm>
            <a:off x="652780" y="491545"/>
            <a:ext cx="10515600" cy="1189493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CB304F-8D55-3116-5997-A31E783F4F51}"/>
              </a:ext>
            </a:extLst>
          </p:cNvPr>
          <p:cNvSpPr/>
          <p:nvPr userDrawn="1"/>
        </p:nvSpPr>
        <p:spPr>
          <a:xfrm>
            <a:off x="838200" y="349940"/>
            <a:ext cx="10515600" cy="1189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B5105-8C39-41C3-BA50-866FB718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B03F0-290E-3283-5FF2-8E9C36A57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946BE-B4A9-64B0-CD4F-5E63B70B7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0DF52-BC9A-A06B-AA35-F1DC5B03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99BB-81BB-95E2-080C-52892D7B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33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B9AB3B-E4EF-E25C-1848-F3E417126481}"/>
              </a:ext>
            </a:extLst>
          </p:cNvPr>
          <p:cNvSpPr/>
          <p:nvPr userDrawn="1"/>
        </p:nvSpPr>
        <p:spPr>
          <a:xfrm rot="5400000">
            <a:off x="6948010" y="2098201"/>
            <a:ext cx="5811839" cy="2628901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24E5E4-7055-2BE7-DC8C-9E4FEAC64B37}"/>
              </a:ext>
            </a:extLst>
          </p:cNvPr>
          <p:cNvSpPr/>
          <p:nvPr userDrawn="1"/>
        </p:nvSpPr>
        <p:spPr>
          <a:xfrm rot="5400000">
            <a:off x="7133431" y="1956595"/>
            <a:ext cx="5811838" cy="2628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C3CDEB-1B4D-3964-ACC6-D38AE79AC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54DE7-9EB3-12D0-7106-33B99944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2830B-6840-C3EB-7491-155F853C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232BB-0318-86D9-6E13-0B201026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3448-FD51-3A34-F088-D38F1E8E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96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96E2E9-9111-5A0E-CB27-50C3376BAE72}"/>
              </a:ext>
            </a:extLst>
          </p:cNvPr>
          <p:cNvSpPr/>
          <p:nvPr userDrawn="1"/>
        </p:nvSpPr>
        <p:spPr>
          <a:xfrm>
            <a:off x="652780" y="491545"/>
            <a:ext cx="10515600" cy="1189493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EE4A9-D629-6AD7-9885-A2C123790A1E}"/>
              </a:ext>
            </a:extLst>
          </p:cNvPr>
          <p:cNvSpPr/>
          <p:nvPr userDrawn="1"/>
        </p:nvSpPr>
        <p:spPr>
          <a:xfrm>
            <a:off x="838200" y="349940"/>
            <a:ext cx="10515600" cy="1189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0ACA1-8B0F-883F-3D3A-6BCC3D37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2987"/>
                </a:solidFill>
                <a:latin typeface="Franklin Gothic Heavy" panose="020B09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B0B1-DB0E-5A42-BFE9-FAB0D2C9C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905B-C143-7616-539E-40DCF04C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E4BC-144C-FDD5-EDF4-E55EDA1B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0F56-9908-6FB1-4632-887D0505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36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4188B-5088-870D-8B42-ABF28090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2725"/>
            <a:ext cx="2743200" cy="365125"/>
          </a:xfrm>
        </p:spPr>
        <p:txBody>
          <a:bodyPr/>
          <a:lstStyle/>
          <a:p>
            <a:fld id="{7CF85B60-FFB8-4ED4-8337-731F54BEF4C0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E5F3D-8936-8EC3-8079-2DE21540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2725"/>
            <a:ext cx="41148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BDAC4-AD0E-C504-48D7-B05A7BAD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2725"/>
            <a:ext cx="2743200" cy="365125"/>
          </a:xfrm>
        </p:spPr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956E7D52-BC36-1258-F664-C40EC4550576}"/>
              </a:ext>
            </a:extLst>
          </p:cNvPr>
          <p:cNvSpPr/>
          <p:nvPr userDrawn="1"/>
        </p:nvSpPr>
        <p:spPr>
          <a:xfrm>
            <a:off x="-92597" y="-2"/>
            <a:ext cx="12396486" cy="6858001"/>
          </a:xfrm>
          <a:custGeom>
            <a:avLst/>
            <a:gdLst>
              <a:gd name="connsiteX0" fmla="*/ 1408273 w 12396486"/>
              <a:gd name="connsiteY0" fmla="*/ 269112 h 6858000"/>
              <a:gd name="connsiteX1" fmla="*/ 354956 w 12396486"/>
              <a:gd name="connsiteY1" fmla="*/ 1322429 h 6858000"/>
              <a:gd name="connsiteX2" fmla="*/ 354956 w 12396486"/>
              <a:gd name="connsiteY2" fmla="*/ 5535572 h 6858000"/>
              <a:gd name="connsiteX3" fmla="*/ 1408273 w 12396486"/>
              <a:gd name="connsiteY3" fmla="*/ 6588889 h 6858000"/>
              <a:gd name="connsiteX4" fmla="*/ 10968920 w 12396486"/>
              <a:gd name="connsiteY4" fmla="*/ 6588889 h 6858000"/>
              <a:gd name="connsiteX5" fmla="*/ 12022237 w 12396486"/>
              <a:gd name="connsiteY5" fmla="*/ 5535572 h 6858000"/>
              <a:gd name="connsiteX6" fmla="*/ 12022237 w 12396486"/>
              <a:gd name="connsiteY6" fmla="*/ 1322429 h 6858000"/>
              <a:gd name="connsiteX7" fmla="*/ 10968920 w 12396486"/>
              <a:gd name="connsiteY7" fmla="*/ 269112 h 6858000"/>
              <a:gd name="connsiteX8" fmla="*/ 0 w 12396486"/>
              <a:gd name="connsiteY8" fmla="*/ 0 h 6858000"/>
              <a:gd name="connsiteX9" fmla="*/ 12396486 w 12396486"/>
              <a:gd name="connsiteY9" fmla="*/ 0 h 6858000"/>
              <a:gd name="connsiteX10" fmla="*/ 12396486 w 12396486"/>
              <a:gd name="connsiteY10" fmla="*/ 6858000 h 6858000"/>
              <a:gd name="connsiteX11" fmla="*/ 0 w 1239648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6486" h="6858000">
                <a:moveTo>
                  <a:pt x="1408273" y="269112"/>
                </a:moveTo>
                <a:cubicBezTo>
                  <a:pt x="826542" y="269112"/>
                  <a:pt x="354956" y="740698"/>
                  <a:pt x="354956" y="1322429"/>
                </a:cubicBezTo>
                <a:lnTo>
                  <a:pt x="354956" y="5535572"/>
                </a:lnTo>
                <a:cubicBezTo>
                  <a:pt x="354956" y="6117303"/>
                  <a:pt x="826542" y="6588889"/>
                  <a:pt x="1408273" y="6588889"/>
                </a:cubicBezTo>
                <a:lnTo>
                  <a:pt x="10968920" y="6588889"/>
                </a:lnTo>
                <a:cubicBezTo>
                  <a:pt x="11550651" y="6588889"/>
                  <a:pt x="12022237" y="6117303"/>
                  <a:pt x="12022237" y="5535572"/>
                </a:cubicBezTo>
                <a:lnTo>
                  <a:pt x="12022237" y="1322429"/>
                </a:lnTo>
                <a:cubicBezTo>
                  <a:pt x="12022237" y="740698"/>
                  <a:pt x="11550651" y="269112"/>
                  <a:pt x="10968920" y="269112"/>
                </a:cubicBezTo>
                <a:close/>
                <a:moveTo>
                  <a:pt x="0" y="0"/>
                </a:moveTo>
                <a:lnTo>
                  <a:pt x="12396486" y="0"/>
                </a:lnTo>
                <a:lnTo>
                  <a:pt x="12396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F314C5-F4A7-96B2-2E76-8B879F20E469}"/>
              </a:ext>
            </a:extLst>
          </p:cNvPr>
          <p:cNvGrpSpPr/>
          <p:nvPr userDrawn="1"/>
        </p:nvGrpSpPr>
        <p:grpSpPr>
          <a:xfrm>
            <a:off x="1798656" y="2919799"/>
            <a:ext cx="8581987" cy="1018398"/>
            <a:chOff x="1977991" y="4934234"/>
            <a:chExt cx="8581987" cy="10183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656623-7D9E-F3E2-DBFF-0CDCABDFEAEC}"/>
                </a:ext>
              </a:extLst>
            </p:cNvPr>
            <p:cNvSpPr/>
            <p:nvPr userDrawn="1"/>
          </p:nvSpPr>
          <p:spPr>
            <a:xfrm rot="21449814">
              <a:off x="1977991" y="5075839"/>
              <a:ext cx="8396567" cy="876793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3DF337-2BFB-7610-7BE4-DB74AF38F52F}"/>
                </a:ext>
              </a:extLst>
            </p:cNvPr>
            <p:cNvSpPr/>
            <p:nvPr userDrawn="1"/>
          </p:nvSpPr>
          <p:spPr>
            <a:xfrm rot="21449814">
              <a:off x="2163411" y="4934234"/>
              <a:ext cx="8396567" cy="8767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2" name="Title 5">
            <a:extLst>
              <a:ext uri="{FF2B5EF4-FFF2-40B4-BE49-F238E27FC236}">
                <a16:creationId xmlns:a16="http://schemas.microsoft.com/office/drawing/2014/main" id="{A780CB50-DC27-A6A9-916A-3F6E78DE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810719" y="2755471"/>
            <a:ext cx="10515600" cy="1325563"/>
          </a:xfrm>
        </p:spPr>
        <p:txBody>
          <a:bodyPr/>
          <a:lstStyle>
            <a:lvl1pPr algn="ctr"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016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752744-42CA-F63E-3DDB-DF1EA611666D}"/>
              </a:ext>
            </a:extLst>
          </p:cNvPr>
          <p:cNvSpPr/>
          <p:nvPr userDrawn="1"/>
        </p:nvSpPr>
        <p:spPr>
          <a:xfrm>
            <a:off x="652780" y="491545"/>
            <a:ext cx="10515600" cy="1189493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B014D5-0307-452A-D5A1-5006012BBF0E}"/>
              </a:ext>
            </a:extLst>
          </p:cNvPr>
          <p:cNvSpPr/>
          <p:nvPr userDrawn="1"/>
        </p:nvSpPr>
        <p:spPr>
          <a:xfrm>
            <a:off x="838200" y="349940"/>
            <a:ext cx="10515600" cy="1189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DD712-293F-F4B6-218D-D4330124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23522-8E19-E03E-481B-07C561296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9C777-7158-09FB-773A-4C3C6366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BF230-26A3-DA2C-669E-95FEEBCC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7B7A4-A6D5-53CC-6B7C-2E21B35E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E4865-72D9-F792-364E-E6069F47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51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052E9C-C399-76F1-A33D-1DB6A53BD536}"/>
              </a:ext>
            </a:extLst>
          </p:cNvPr>
          <p:cNvSpPr/>
          <p:nvPr userDrawn="1"/>
        </p:nvSpPr>
        <p:spPr>
          <a:xfrm>
            <a:off x="652780" y="491545"/>
            <a:ext cx="10515600" cy="1189493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9EECFA-AA8D-1ACA-B641-49DC6ED809EE}"/>
              </a:ext>
            </a:extLst>
          </p:cNvPr>
          <p:cNvSpPr/>
          <p:nvPr userDrawn="1"/>
        </p:nvSpPr>
        <p:spPr>
          <a:xfrm>
            <a:off x="838200" y="349940"/>
            <a:ext cx="10515600" cy="1189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5D608-4BD2-19BC-D2CE-7963A136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D37A5-C1A2-9C8C-FCD5-0FC060617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B2F63-F649-8659-0943-C5547681A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E157CB-E2A8-5A75-6ED7-ABD4336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295D0-742F-15C4-C387-139E74845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15816-BD02-6277-8C8A-14503DD4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F500A-E36B-C8AA-FADF-A0EA1AFD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B07A4-4E4D-23DD-B52F-70C1CC8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57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81385F-E0F2-2EBA-F228-77A90B642EC8}"/>
              </a:ext>
            </a:extLst>
          </p:cNvPr>
          <p:cNvSpPr/>
          <p:nvPr userDrawn="1"/>
        </p:nvSpPr>
        <p:spPr>
          <a:xfrm>
            <a:off x="652780" y="491545"/>
            <a:ext cx="10515600" cy="1189493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5A705-377D-EED2-9455-73CD57C79CFA}"/>
              </a:ext>
            </a:extLst>
          </p:cNvPr>
          <p:cNvSpPr/>
          <p:nvPr userDrawn="1"/>
        </p:nvSpPr>
        <p:spPr>
          <a:xfrm>
            <a:off x="838200" y="349940"/>
            <a:ext cx="10515600" cy="1189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6D3A8-6900-36FC-E2FC-EFC44902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9D91B2-C13A-CA7C-0C40-A5EF68FB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7D3DE-39DF-71C0-48DA-EDE361BD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B0BC1-0D3A-4390-39F3-084305C87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169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9C2AF-893A-4478-A800-6FE27DCC7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81406-2489-87BC-5A5A-0025B845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A45E8-2C0C-0469-F016-492F2A46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34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D8F8BB-509E-E2CC-CC27-5EE835E8B0F1}"/>
              </a:ext>
            </a:extLst>
          </p:cNvPr>
          <p:cNvSpPr/>
          <p:nvPr userDrawn="1"/>
        </p:nvSpPr>
        <p:spPr>
          <a:xfrm>
            <a:off x="652780" y="491545"/>
            <a:ext cx="3932237" cy="1600200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29510D-9B24-1447-9B91-5F21577585DD}"/>
              </a:ext>
            </a:extLst>
          </p:cNvPr>
          <p:cNvSpPr/>
          <p:nvPr userDrawn="1"/>
        </p:nvSpPr>
        <p:spPr>
          <a:xfrm>
            <a:off x="838200" y="349940"/>
            <a:ext cx="3932237" cy="160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A5408-56B5-C288-4A9D-3D9E0999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31EF-36E4-CDDB-8E74-8EC25C01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3AD2A-8059-FBDB-561E-68AF025D0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0D20B-78D3-693F-A5A0-96EC24E4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03CDC-1014-EFF2-3778-007199DF8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3D0E6-5A08-53AA-334B-B483B0B8C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94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E12C83-07F2-8277-8F45-96968890011A}"/>
              </a:ext>
            </a:extLst>
          </p:cNvPr>
          <p:cNvSpPr/>
          <p:nvPr userDrawn="1"/>
        </p:nvSpPr>
        <p:spPr>
          <a:xfrm>
            <a:off x="652780" y="491545"/>
            <a:ext cx="3932237" cy="1600200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6E5E24-FAF7-3AAC-D248-A8B2397FC765}"/>
              </a:ext>
            </a:extLst>
          </p:cNvPr>
          <p:cNvSpPr/>
          <p:nvPr userDrawn="1"/>
        </p:nvSpPr>
        <p:spPr>
          <a:xfrm>
            <a:off x="838200" y="349940"/>
            <a:ext cx="3932237" cy="160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1A5BF-4FC5-E0E8-B204-FBC8DA753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rgbClr val="6B298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49269A-ECCA-95EB-70B2-F1836CB24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E33DC-4C5F-AB94-8BB7-838C52041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61009-AA5A-7455-B7EB-E1288734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5B60-FFB8-4ED4-8337-731F54BEF4C0}" type="datetimeFigureOut">
              <a:rPr lang="en-AU" smtClean="0"/>
              <a:t>18/08/2025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0A6F1-F56D-D0B5-752B-B3AE1616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91B11-40D6-F055-B660-0C1BB0BA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3942-B4CA-44B6-857E-8E5D0425B3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1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8629E7-6475-5CD5-A0D9-90450A9DFCF2}"/>
              </a:ext>
            </a:extLst>
          </p:cNvPr>
          <p:cNvSpPr/>
          <p:nvPr userDrawn="1"/>
        </p:nvSpPr>
        <p:spPr>
          <a:xfrm>
            <a:off x="652780" y="491545"/>
            <a:ext cx="10515600" cy="1189493"/>
          </a:xfrm>
          <a:prstGeom prst="rect">
            <a:avLst/>
          </a:prstGeom>
          <a:solidFill>
            <a:srgbClr val="FFED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D84B35-A92E-2346-20AB-0CF9BAE53E5F}"/>
              </a:ext>
            </a:extLst>
          </p:cNvPr>
          <p:cNvSpPr/>
          <p:nvPr userDrawn="1"/>
        </p:nvSpPr>
        <p:spPr>
          <a:xfrm>
            <a:off x="838200" y="349940"/>
            <a:ext cx="10515600" cy="11894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pic>
        <p:nvPicPr>
          <p:cNvPr id="8" name="Picture 7" descr="A purple circle with white center&#10;&#10;AI-generated content may be incorrect.">
            <a:extLst>
              <a:ext uri="{FF2B5EF4-FFF2-40B4-BE49-F238E27FC236}">
                <a16:creationId xmlns:a16="http://schemas.microsoft.com/office/drawing/2014/main" id="{2774A58B-D3F3-DDA7-825F-F631D6D769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10457"/>
          <a:stretch>
            <a:fillRect/>
          </a:stretch>
        </p:blipFill>
        <p:spPr>
          <a:xfrm rot="5400000">
            <a:off x="2666999" y="-2703945"/>
            <a:ext cx="6858002" cy="1226589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12367-42A1-8E81-112F-6918AC08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C479D-7EE3-07E7-DCBC-038AAE580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45F3F-7E3A-9893-5463-40E15AC7D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F85B60-FFB8-4ED4-8337-731F54BEF4C0}" type="datetimeFigureOut">
              <a:rPr lang="en-AU" smtClean="0"/>
              <a:pPr/>
              <a:t>18/08/2025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D0EB6-DF9C-37EC-420C-051FF98D6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D5A65-06A5-99FD-7BB4-DAF8E250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FB3942-B4CA-44B6-857E-8E5D0425B3E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052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58766-6AEB-A29E-AA21-40AF74F54569}"/>
              </a:ext>
            </a:extLst>
          </p:cNvPr>
          <p:cNvSpPr txBox="1">
            <a:spLocks/>
          </p:cNvSpPr>
          <p:nvPr/>
        </p:nvSpPr>
        <p:spPr>
          <a:xfrm rot="21449798">
            <a:off x="2060262" y="5012582"/>
            <a:ext cx="835556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AU" dirty="0">
                <a:solidFill>
                  <a:srgbClr val="6B2987"/>
                </a:solidFill>
              </a:rPr>
              <a:t>Enrolment scenarios</a:t>
            </a: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82E92D53-676B-4A7A-3CD6-3B2DF4A557DC}"/>
              </a:ext>
            </a:extLst>
          </p:cNvPr>
          <p:cNvSpPr txBox="1"/>
          <p:nvPr/>
        </p:nvSpPr>
        <p:spPr>
          <a:xfrm>
            <a:off x="9451142" y="6186616"/>
            <a:ext cx="1979295" cy="3333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AU" sz="1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 1.0.1 | August 2025</a:t>
            </a:r>
            <a:endParaRPr lang="en-AU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4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D30B24-FEBF-7BCF-BB08-AEA1F3159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607522"/>
              </p:ext>
            </p:extLst>
          </p:nvPr>
        </p:nvGraphicFramePr>
        <p:xfrm>
          <a:off x="631034" y="2783732"/>
          <a:ext cx="10929933" cy="3556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1419">
                  <a:extLst>
                    <a:ext uri="{9D8B030D-6E8A-4147-A177-3AD203B41FA5}">
                      <a16:colId xmlns:a16="http://schemas.microsoft.com/office/drawing/2014/main" val="3016210110"/>
                    </a:ext>
                  </a:extLst>
                </a:gridCol>
                <a:gridCol w="1561419">
                  <a:extLst>
                    <a:ext uri="{9D8B030D-6E8A-4147-A177-3AD203B41FA5}">
                      <a16:colId xmlns:a16="http://schemas.microsoft.com/office/drawing/2014/main" val="3360842451"/>
                    </a:ext>
                  </a:extLst>
                </a:gridCol>
                <a:gridCol w="1561419">
                  <a:extLst>
                    <a:ext uri="{9D8B030D-6E8A-4147-A177-3AD203B41FA5}">
                      <a16:colId xmlns:a16="http://schemas.microsoft.com/office/drawing/2014/main" val="760940249"/>
                    </a:ext>
                  </a:extLst>
                </a:gridCol>
                <a:gridCol w="1561419">
                  <a:extLst>
                    <a:ext uri="{9D8B030D-6E8A-4147-A177-3AD203B41FA5}">
                      <a16:colId xmlns:a16="http://schemas.microsoft.com/office/drawing/2014/main" val="2474832152"/>
                    </a:ext>
                  </a:extLst>
                </a:gridCol>
                <a:gridCol w="1561419">
                  <a:extLst>
                    <a:ext uri="{9D8B030D-6E8A-4147-A177-3AD203B41FA5}">
                      <a16:colId xmlns:a16="http://schemas.microsoft.com/office/drawing/2014/main" val="2879972776"/>
                    </a:ext>
                  </a:extLst>
                </a:gridCol>
                <a:gridCol w="1561419">
                  <a:extLst>
                    <a:ext uri="{9D8B030D-6E8A-4147-A177-3AD203B41FA5}">
                      <a16:colId xmlns:a16="http://schemas.microsoft.com/office/drawing/2014/main" val="3390556413"/>
                    </a:ext>
                  </a:extLst>
                </a:gridCol>
                <a:gridCol w="1561419">
                  <a:extLst>
                    <a:ext uri="{9D8B030D-6E8A-4147-A177-3AD203B41FA5}">
                      <a16:colId xmlns:a16="http://schemas.microsoft.com/office/drawing/2014/main" val="657149992"/>
                    </a:ext>
                  </a:extLst>
                </a:gridCol>
              </a:tblGrid>
              <a:tr h="2591634"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I am in my first year at university and am going to be 18 before the next election. What should I do?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I am an American citizen and a permanent Australian resident. I don’t plan on becoming a citizen any time soon though. Can I enrol for the next federal election?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I have just moved house. What should I do?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I am 16 years old and a dual citizen, Australian and American. What should I do before the next federal election?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My dad works as a policeman, and he does not want people to know our home address. How should I enrol?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I have an Australian passport, and I am 17 years old.  What should I do?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I am a new Australian, I have just become a citizen. I am 21 years old. What should I do?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86387"/>
                  </a:ext>
                </a:extLst>
              </a:tr>
              <a:tr h="904677"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72678"/>
                  </a:ext>
                </a:extLst>
              </a:tr>
            </a:tbl>
          </a:graphicData>
        </a:graphic>
      </p:graphicFrame>
      <p:pic>
        <p:nvPicPr>
          <p:cNvPr id="4" name="Picture 3" descr="A cartoon of a person in a pink shirt&#10;&#10;AI-generated content may be incorrect.">
            <a:extLst>
              <a:ext uri="{FF2B5EF4-FFF2-40B4-BE49-F238E27FC236}">
                <a16:creationId xmlns:a16="http://schemas.microsoft.com/office/drawing/2014/main" id="{82ECACCB-1DB0-5AC7-F030-838842047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t="20020" r="42537" b="17391"/>
          <a:stretch>
            <a:fillRect/>
          </a:stretch>
        </p:blipFill>
        <p:spPr>
          <a:xfrm>
            <a:off x="806741" y="926232"/>
            <a:ext cx="1224067" cy="1224067"/>
          </a:xfrm>
          <a:prstGeom prst="ellipse">
            <a:avLst/>
          </a:prstGeom>
          <a:ln w="57150" cap="rnd">
            <a:solidFill>
              <a:srgbClr val="FFC000"/>
            </a:solidFill>
          </a:ln>
          <a:effectLst/>
        </p:spPr>
      </p:pic>
      <p:pic>
        <p:nvPicPr>
          <p:cNvPr id="5" name="Picture 4" descr="A cartoon of a person holding a phone&#10;&#10;AI-generated content may be incorrect.">
            <a:extLst>
              <a:ext uri="{FF2B5EF4-FFF2-40B4-BE49-F238E27FC236}">
                <a16:creationId xmlns:a16="http://schemas.microsoft.com/office/drawing/2014/main" id="{4248B047-06D4-B955-09F4-4B4157A5B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29232" r="36514" b="22326"/>
          <a:stretch>
            <a:fillRect/>
          </a:stretch>
        </p:blipFill>
        <p:spPr>
          <a:xfrm>
            <a:off x="3924891" y="926232"/>
            <a:ext cx="1224067" cy="1224067"/>
          </a:xfrm>
          <a:prstGeom prst="ellipse">
            <a:avLst/>
          </a:prstGeom>
          <a:ln w="57150" cap="rnd">
            <a:solidFill>
              <a:srgbClr val="FFC000"/>
            </a:solidFill>
          </a:ln>
          <a:effectLst/>
        </p:spPr>
      </p:pic>
      <p:pic>
        <p:nvPicPr>
          <p:cNvPr id="7" name="Picture 6" descr="A cartoon of a person in a city&#10;&#10;AI-generated content may be incorrect.">
            <a:extLst>
              <a:ext uri="{FF2B5EF4-FFF2-40B4-BE49-F238E27FC236}">
                <a16:creationId xmlns:a16="http://schemas.microsoft.com/office/drawing/2014/main" id="{A7AA8BEA-021F-0B36-A570-47F908B3B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0" t="37472" r="38511" b="15280"/>
          <a:stretch>
            <a:fillRect/>
          </a:stretch>
        </p:blipFill>
        <p:spPr>
          <a:xfrm>
            <a:off x="8602116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</p:spPr>
      </p:pic>
      <p:pic>
        <p:nvPicPr>
          <p:cNvPr id="8" name="Picture 7" descr="A cartoon character on a street&#10;&#10;AI-generated content may be incorrect.">
            <a:extLst>
              <a:ext uri="{FF2B5EF4-FFF2-40B4-BE49-F238E27FC236}">
                <a16:creationId xmlns:a16="http://schemas.microsoft.com/office/drawing/2014/main" id="{40106F49-205E-29B6-C33B-1C63E6FF2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9" t="26277" r="43286" b="20738"/>
          <a:stretch>
            <a:fillRect/>
          </a:stretch>
        </p:blipFill>
        <p:spPr>
          <a:xfrm>
            <a:off x="10161192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C558019-33BC-418E-8606-DF3B89253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 t="22877" r="36195" b="7808"/>
          <a:stretch>
            <a:fillRect/>
          </a:stretch>
        </p:blipFill>
        <p:spPr bwMode="auto">
          <a:xfrm>
            <a:off x="7043041" y="927866"/>
            <a:ext cx="1224067" cy="1224067"/>
          </a:xfrm>
          <a:prstGeom prst="ellipse">
            <a:avLst/>
          </a:prstGeom>
          <a:ln w="57150" cap="rnd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person holding a plate in a city&#10;&#10;AI-generated content may be incorrect.">
            <a:extLst>
              <a:ext uri="{FF2B5EF4-FFF2-40B4-BE49-F238E27FC236}">
                <a16:creationId xmlns:a16="http://schemas.microsoft.com/office/drawing/2014/main" id="{F61B3A94-856C-71AB-8009-3F1B76BA0C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8" t="29001" r="40119" b="34250"/>
          <a:stretch>
            <a:fillRect/>
          </a:stretch>
        </p:blipFill>
        <p:spPr>
          <a:xfrm>
            <a:off x="2365816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</p:spPr>
      </p:pic>
      <p:pic>
        <p:nvPicPr>
          <p:cNvPr id="18" name="Picture 17" descr="A cartoon of a person in a pink shirt&#10;&#10;AI-generated content may be incorrect.">
            <a:extLst>
              <a:ext uri="{FF2B5EF4-FFF2-40B4-BE49-F238E27FC236}">
                <a16:creationId xmlns:a16="http://schemas.microsoft.com/office/drawing/2014/main" id="{C8403F7C-1EA3-DE6F-36AE-8DF46837A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t="20020" r="42537" b="17391"/>
          <a:stretch>
            <a:fillRect/>
          </a:stretch>
        </p:blipFill>
        <p:spPr>
          <a:xfrm>
            <a:off x="806741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</p:spPr>
      </p:pic>
      <p:pic>
        <p:nvPicPr>
          <p:cNvPr id="19" name="Picture 18" descr="A cartoon of a person holding a phone&#10;&#10;AI-generated content may be incorrect.">
            <a:extLst>
              <a:ext uri="{FF2B5EF4-FFF2-40B4-BE49-F238E27FC236}">
                <a16:creationId xmlns:a16="http://schemas.microsoft.com/office/drawing/2014/main" id="{6726693D-5CB0-1C86-C2D3-26A091F68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29232" r="36514" b="22326"/>
          <a:stretch>
            <a:fillRect/>
          </a:stretch>
        </p:blipFill>
        <p:spPr>
          <a:xfrm>
            <a:off x="3924891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</p:spPr>
      </p:pic>
      <p:pic>
        <p:nvPicPr>
          <p:cNvPr id="20" name="Picture 19" descr="A cartoon of a person walking on a sidewalk&#10;&#10;AI-generated content may be incorrect.">
            <a:extLst>
              <a:ext uri="{FF2B5EF4-FFF2-40B4-BE49-F238E27FC236}">
                <a16:creationId xmlns:a16="http://schemas.microsoft.com/office/drawing/2014/main" id="{FD1C2D5D-E945-984F-C69D-BDE8FEFDE8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8" t="26962" r="40177" b="23165"/>
          <a:stretch>
            <a:fillRect/>
          </a:stretch>
        </p:blipFill>
        <p:spPr>
          <a:xfrm>
            <a:off x="5483966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50D7708-8C19-8F8B-2848-0F30D5BFC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29704" r="36421" b="981"/>
          <a:stretch>
            <a:fillRect/>
          </a:stretch>
        </p:blipFill>
        <p:spPr bwMode="auto">
          <a:xfrm>
            <a:off x="7043041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1C1977E-EBEE-DF46-5B0A-6C85EC8B3E53}"/>
              </a:ext>
            </a:extLst>
          </p:cNvPr>
          <p:cNvGrpSpPr/>
          <p:nvPr/>
        </p:nvGrpSpPr>
        <p:grpSpPr>
          <a:xfrm>
            <a:off x="721662" y="2078916"/>
            <a:ext cx="1394223" cy="466857"/>
            <a:chOff x="664944" y="1634316"/>
            <a:chExt cx="1394223" cy="4668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870E88-C326-BE16-716A-31A9D5F82CEB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E9B9E8-070D-4813-9883-23C29EBB6003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501F65"/>
                  </a:solidFill>
                  <a:latin typeface="+mj-lt"/>
                </a:rPr>
                <a:t>Suraj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2D46BB-8BE5-14DD-B374-E83A7FD07248}"/>
              </a:ext>
            </a:extLst>
          </p:cNvPr>
          <p:cNvGrpSpPr/>
          <p:nvPr/>
        </p:nvGrpSpPr>
        <p:grpSpPr>
          <a:xfrm>
            <a:off x="3839811" y="2078916"/>
            <a:ext cx="1394223" cy="466857"/>
            <a:chOff x="664944" y="1634316"/>
            <a:chExt cx="1394223" cy="46685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D97966-6A2E-D189-3B5A-4279A97FEA1B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6086144-398A-36B9-3444-B792EFE16364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Tyler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25562F-ECB2-5E9C-FFA0-A75AF1CC015D}"/>
              </a:ext>
            </a:extLst>
          </p:cNvPr>
          <p:cNvGrpSpPr/>
          <p:nvPr/>
        </p:nvGrpSpPr>
        <p:grpSpPr>
          <a:xfrm>
            <a:off x="6957963" y="2078916"/>
            <a:ext cx="1394223" cy="466857"/>
            <a:chOff x="664944" y="1634316"/>
            <a:chExt cx="1394223" cy="4668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9BBFEAF-AB53-5204-6118-9220979086C1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73EAC5B-AF33-061C-043D-8E0EA58C67F8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Bailey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9E9E6E-D757-0630-FAB1-409B2A9898CD}"/>
              </a:ext>
            </a:extLst>
          </p:cNvPr>
          <p:cNvGrpSpPr/>
          <p:nvPr/>
        </p:nvGrpSpPr>
        <p:grpSpPr>
          <a:xfrm>
            <a:off x="10076113" y="2078916"/>
            <a:ext cx="1394223" cy="466857"/>
            <a:chOff x="664944" y="1634316"/>
            <a:chExt cx="1394223" cy="46685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EFB0FAA-51A9-1B61-7A84-6F7B74AEB188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7CE5AF-3EDA-6CCC-481F-308D1636B6D7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501F65"/>
                  </a:solidFill>
                  <a:latin typeface="+mj-lt"/>
                </a:rPr>
                <a:t>Sinead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CB5A5F-5FA1-7EF6-5511-034940585994}"/>
              </a:ext>
            </a:extLst>
          </p:cNvPr>
          <p:cNvGrpSpPr/>
          <p:nvPr/>
        </p:nvGrpSpPr>
        <p:grpSpPr>
          <a:xfrm>
            <a:off x="8517041" y="2078916"/>
            <a:ext cx="1394223" cy="466857"/>
            <a:chOff x="664944" y="1634316"/>
            <a:chExt cx="1394223" cy="46685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5ED8799-2041-EA49-23E4-2BD26B17C9F7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528A27D-830E-5BC3-B81C-A1303A80E8CE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RJ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075CD45-AD86-ECB0-6423-0F7FC5767A18}"/>
              </a:ext>
            </a:extLst>
          </p:cNvPr>
          <p:cNvGrpSpPr/>
          <p:nvPr/>
        </p:nvGrpSpPr>
        <p:grpSpPr>
          <a:xfrm rot="21480000">
            <a:off x="3691284" y="171494"/>
            <a:ext cx="4596607" cy="514337"/>
            <a:chOff x="664944" y="1634316"/>
            <a:chExt cx="1394223" cy="46685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E3E7F3-6EFF-3D1E-19F6-186C4C32D628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6243552-961B-7F87-940E-5B57886277D5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>
                  <a:solidFill>
                    <a:schemeClr val="accent1"/>
                  </a:solidFill>
                  <a:latin typeface="+mj-lt"/>
                </a:rPr>
                <a:t>Enrolment scenarios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0DA045-A15C-A2D9-D6FC-ABCB5F0B32FF}"/>
              </a:ext>
            </a:extLst>
          </p:cNvPr>
          <p:cNvGrpSpPr/>
          <p:nvPr/>
        </p:nvGrpSpPr>
        <p:grpSpPr>
          <a:xfrm>
            <a:off x="2280736" y="2078916"/>
            <a:ext cx="1394223" cy="466857"/>
            <a:chOff x="664944" y="1634316"/>
            <a:chExt cx="1394223" cy="46685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6687657-786E-E43D-4E3B-3B442420A4A8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4E48663-1EC6-B5C7-F2BC-491E56293D7D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Izzy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6998053-502E-5155-DD72-9359C1CF2175}"/>
              </a:ext>
            </a:extLst>
          </p:cNvPr>
          <p:cNvGrpSpPr/>
          <p:nvPr/>
        </p:nvGrpSpPr>
        <p:grpSpPr>
          <a:xfrm>
            <a:off x="5384510" y="2073950"/>
            <a:ext cx="1394223" cy="466857"/>
            <a:chOff x="664944" y="1634316"/>
            <a:chExt cx="1394223" cy="46685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BF34DD-F358-57B6-E127-17A3E76EE085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A7250B5-5420-7324-AE13-DDC0D10A6097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Madison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93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D1F10-D649-D9CF-931E-1C50F7A6C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222DE1-2B6C-728D-2BE4-CB8BF03F2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73877"/>
              </p:ext>
            </p:extLst>
          </p:nvPr>
        </p:nvGraphicFramePr>
        <p:xfrm>
          <a:off x="631034" y="2783732"/>
          <a:ext cx="10929933" cy="3556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1419">
                  <a:extLst>
                    <a:ext uri="{9D8B030D-6E8A-4147-A177-3AD203B41FA5}">
                      <a16:colId xmlns:a16="http://schemas.microsoft.com/office/drawing/2014/main" val="3016210110"/>
                    </a:ext>
                  </a:extLst>
                </a:gridCol>
                <a:gridCol w="1561419">
                  <a:extLst>
                    <a:ext uri="{9D8B030D-6E8A-4147-A177-3AD203B41FA5}">
                      <a16:colId xmlns:a16="http://schemas.microsoft.com/office/drawing/2014/main" val="3360842451"/>
                    </a:ext>
                  </a:extLst>
                </a:gridCol>
                <a:gridCol w="1561419">
                  <a:extLst>
                    <a:ext uri="{9D8B030D-6E8A-4147-A177-3AD203B41FA5}">
                      <a16:colId xmlns:a16="http://schemas.microsoft.com/office/drawing/2014/main" val="760940249"/>
                    </a:ext>
                  </a:extLst>
                </a:gridCol>
                <a:gridCol w="1561419">
                  <a:extLst>
                    <a:ext uri="{9D8B030D-6E8A-4147-A177-3AD203B41FA5}">
                      <a16:colId xmlns:a16="http://schemas.microsoft.com/office/drawing/2014/main" val="2474832152"/>
                    </a:ext>
                  </a:extLst>
                </a:gridCol>
                <a:gridCol w="1561419">
                  <a:extLst>
                    <a:ext uri="{9D8B030D-6E8A-4147-A177-3AD203B41FA5}">
                      <a16:colId xmlns:a16="http://schemas.microsoft.com/office/drawing/2014/main" val="2879972776"/>
                    </a:ext>
                  </a:extLst>
                </a:gridCol>
                <a:gridCol w="1561419">
                  <a:extLst>
                    <a:ext uri="{9D8B030D-6E8A-4147-A177-3AD203B41FA5}">
                      <a16:colId xmlns:a16="http://schemas.microsoft.com/office/drawing/2014/main" val="3390556413"/>
                    </a:ext>
                  </a:extLst>
                </a:gridCol>
                <a:gridCol w="1561419">
                  <a:extLst>
                    <a:ext uri="{9D8B030D-6E8A-4147-A177-3AD203B41FA5}">
                      <a16:colId xmlns:a16="http://schemas.microsoft.com/office/drawing/2014/main" val="657149992"/>
                    </a:ext>
                  </a:extLst>
                </a:gridCol>
              </a:tblGrid>
              <a:tr h="2591634"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I am in my first year at university and am going to be 18 before the next election. What should I do?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I am an American citizen and a permanent Australian resident. I don’t plan on becoming a citizen any time soon though. Can I enrol for the next federal election?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I have just moved </a:t>
                      </a:r>
                      <a:r>
                        <a:rPr lang="en-AU" sz="1400">
                          <a:latin typeface="+mn-lt"/>
                        </a:rPr>
                        <a:t>house. </a:t>
                      </a:r>
                      <a:r>
                        <a:rPr lang="en-AU" sz="1400" dirty="0">
                          <a:latin typeface="+mn-lt"/>
                        </a:rPr>
                        <a:t>What should I do?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I am 16 years old and a dual citizen, Australian and American. What should I do before the next federal election?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My dad works as a policeman, and he does not want people to know our home address. How should I enrol?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I have an Australian passport, and I am 17 years old.  What should I do?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latin typeface="+mn-lt"/>
                        </a:rPr>
                        <a:t>I am a new Australian, I have just become a citizen. I am 21 years old. What should I do?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86387"/>
                  </a:ext>
                </a:extLst>
              </a:tr>
              <a:tr h="904677"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/>
                        <a:t>Enrol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/>
                        <a:t>No, I cannot enrol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/>
                        <a:t>Update my enrolment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/>
                        <a:t>Enrol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/>
                        <a:t>Enrol as a silent voter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/>
                        <a:t>Enrol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1" dirty="0"/>
                        <a:t>Enrol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72678"/>
                  </a:ext>
                </a:extLst>
              </a:tr>
            </a:tbl>
          </a:graphicData>
        </a:graphic>
      </p:graphicFrame>
      <p:pic>
        <p:nvPicPr>
          <p:cNvPr id="4" name="Picture 3" descr="A cartoon of a person in a pink shirt&#10;&#10;AI-generated content may be incorrect.">
            <a:extLst>
              <a:ext uri="{FF2B5EF4-FFF2-40B4-BE49-F238E27FC236}">
                <a16:creationId xmlns:a16="http://schemas.microsoft.com/office/drawing/2014/main" id="{D3D200F4-CC62-4C3A-D0D5-FDD9C0F3C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t="20020" r="42537" b="17391"/>
          <a:stretch>
            <a:fillRect/>
          </a:stretch>
        </p:blipFill>
        <p:spPr>
          <a:xfrm>
            <a:off x="806741" y="926232"/>
            <a:ext cx="1224067" cy="1224067"/>
          </a:xfrm>
          <a:prstGeom prst="ellipse">
            <a:avLst/>
          </a:prstGeom>
          <a:ln w="57150" cap="rnd">
            <a:solidFill>
              <a:srgbClr val="FFC000"/>
            </a:solidFill>
          </a:ln>
          <a:effectLst/>
        </p:spPr>
      </p:pic>
      <p:pic>
        <p:nvPicPr>
          <p:cNvPr id="5" name="Picture 4" descr="A cartoon of a person holding a phone&#10;&#10;AI-generated content may be incorrect.">
            <a:extLst>
              <a:ext uri="{FF2B5EF4-FFF2-40B4-BE49-F238E27FC236}">
                <a16:creationId xmlns:a16="http://schemas.microsoft.com/office/drawing/2014/main" id="{EEDB4D06-8378-6301-347D-9CD5E210B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29232" r="36514" b="22326"/>
          <a:stretch>
            <a:fillRect/>
          </a:stretch>
        </p:blipFill>
        <p:spPr>
          <a:xfrm>
            <a:off x="3924891" y="926232"/>
            <a:ext cx="1224067" cy="1224067"/>
          </a:xfrm>
          <a:prstGeom prst="ellipse">
            <a:avLst/>
          </a:prstGeom>
          <a:ln w="57150" cap="rnd">
            <a:solidFill>
              <a:srgbClr val="FFC000"/>
            </a:solidFill>
          </a:ln>
          <a:effectLst/>
        </p:spPr>
      </p:pic>
      <p:pic>
        <p:nvPicPr>
          <p:cNvPr id="7" name="Picture 6" descr="A cartoon of a person in a city&#10;&#10;AI-generated content may be incorrect.">
            <a:extLst>
              <a:ext uri="{FF2B5EF4-FFF2-40B4-BE49-F238E27FC236}">
                <a16:creationId xmlns:a16="http://schemas.microsoft.com/office/drawing/2014/main" id="{C81A7590-B656-4853-7583-776FA97A1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0" t="37472" r="38511" b="15280"/>
          <a:stretch>
            <a:fillRect/>
          </a:stretch>
        </p:blipFill>
        <p:spPr>
          <a:xfrm>
            <a:off x="8602116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</p:spPr>
      </p:pic>
      <p:pic>
        <p:nvPicPr>
          <p:cNvPr id="8" name="Picture 7" descr="A cartoon character on a street&#10;&#10;AI-generated content may be incorrect.">
            <a:extLst>
              <a:ext uri="{FF2B5EF4-FFF2-40B4-BE49-F238E27FC236}">
                <a16:creationId xmlns:a16="http://schemas.microsoft.com/office/drawing/2014/main" id="{E334CD09-80DC-6309-7FA1-C88DC739C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9" t="26277" r="43286" b="20738"/>
          <a:stretch>
            <a:fillRect/>
          </a:stretch>
        </p:blipFill>
        <p:spPr>
          <a:xfrm>
            <a:off x="10161192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A7782A8-B140-7EA5-124A-C1371A6C6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 t="22877" r="36195" b="7808"/>
          <a:stretch>
            <a:fillRect/>
          </a:stretch>
        </p:blipFill>
        <p:spPr bwMode="auto">
          <a:xfrm>
            <a:off x="7043041" y="927866"/>
            <a:ext cx="1224067" cy="1224067"/>
          </a:xfrm>
          <a:prstGeom prst="ellipse">
            <a:avLst/>
          </a:prstGeom>
          <a:ln w="57150" cap="rnd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person holding a plate in a city&#10;&#10;AI-generated content may be incorrect.">
            <a:extLst>
              <a:ext uri="{FF2B5EF4-FFF2-40B4-BE49-F238E27FC236}">
                <a16:creationId xmlns:a16="http://schemas.microsoft.com/office/drawing/2014/main" id="{4F8F7E2E-3621-E94D-2A44-48FA6B5DE3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8" t="29001" r="40119" b="34250"/>
          <a:stretch>
            <a:fillRect/>
          </a:stretch>
        </p:blipFill>
        <p:spPr>
          <a:xfrm>
            <a:off x="2365816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</p:spPr>
      </p:pic>
      <p:pic>
        <p:nvPicPr>
          <p:cNvPr id="18" name="Picture 17" descr="A cartoon of a person in a pink shirt&#10;&#10;AI-generated content may be incorrect.">
            <a:extLst>
              <a:ext uri="{FF2B5EF4-FFF2-40B4-BE49-F238E27FC236}">
                <a16:creationId xmlns:a16="http://schemas.microsoft.com/office/drawing/2014/main" id="{26E8B45E-F002-73D0-8A0E-ED4BDB517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9" t="20020" r="42537" b="17391"/>
          <a:stretch>
            <a:fillRect/>
          </a:stretch>
        </p:blipFill>
        <p:spPr>
          <a:xfrm>
            <a:off x="806741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</p:spPr>
      </p:pic>
      <p:pic>
        <p:nvPicPr>
          <p:cNvPr id="19" name="Picture 18" descr="A cartoon of a person holding a phone&#10;&#10;AI-generated content may be incorrect.">
            <a:extLst>
              <a:ext uri="{FF2B5EF4-FFF2-40B4-BE49-F238E27FC236}">
                <a16:creationId xmlns:a16="http://schemas.microsoft.com/office/drawing/2014/main" id="{DD89E391-ACF0-C647-EE52-EC6706758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29232" r="36514" b="22326"/>
          <a:stretch>
            <a:fillRect/>
          </a:stretch>
        </p:blipFill>
        <p:spPr>
          <a:xfrm>
            <a:off x="3924891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</p:spPr>
      </p:pic>
      <p:pic>
        <p:nvPicPr>
          <p:cNvPr id="20" name="Picture 19" descr="A cartoon of a person walking on a sidewalk&#10;&#10;AI-generated content may be incorrect.">
            <a:extLst>
              <a:ext uri="{FF2B5EF4-FFF2-40B4-BE49-F238E27FC236}">
                <a16:creationId xmlns:a16="http://schemas.microsoft.com/office/drawing/2014/main" id="{9E2CAE13-3A10-5B5D-2062-A641AD3DB6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8" t="26962" r="40177" b="23165"/>
          <a:stretch>
            <a:fillRect/>
          </a:stretch>
        </p:blipFill>
        <p:spPr>
          <a:xfrm>
            <a:off x="5483966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137530-D9C2-959D-39B4-7E26A1B2E679}"/>
              </a:ext>
            </a:extLst>
          </p:cNvPr>
          <p:cNvGrpSpPr/>
          <p:nvPr/>
        </p:nvGrpSpPr>
        <p:grpSpPr>
          <a:xfrm>
            <a:off x="721662" y="2078916"/>
            <a:ext cx="1394223" cy="466857"/>
            <a:chOff x="664944" y="1634316"/>
            <a:chExt cx="1394223" cy="46685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DB13ED-0EAD-CDA0-5E47-C84B7DC14920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C4B313-9852-B3FA-9A73-8E75A0C469BD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501F65"/>
                  </a:solidFill>
                  <a:latin typeface="+mj-lt"/>
                </a:rPr>
                <a:t>Suraj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EB6A8B-E1D8-96CA-E78E-F49A4FFC99DF}"/>
              </a:ext>
            </a:extLst>
          </p:cNvPr>
          <p:cNvGrpSpPr/>
          <p:nvPr/>
        </p:nvGrpSpPr>
        <p:grpSpPr>
          <a:xfrm>
            <a:off x="3839811" y="2078916"/>
            <a:ext cx="1394223" cy="466857"/>
            <a:chOff x="664944" y="1634316"/>
            <a:chExt cx="1394223" cy="46685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CE638A-A065-9BC2-FF3B-676F6B8F97EE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320BDD-73EC-8F41-B9F3-C923119365EF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501F65"/>
                  </a:solidFill>
                  <a:latin typeface="+mj-lt"/>
                </a:rPr>
                <a:t>Tyler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A399B43-AB09-75F2-C66B-3D64CE3E0C35}"/>
              </a:ext>
            </a:extLst>
          </p:cNvPr>
          <p:cNvGrpSpPr/>
          <p:nvPr/>
        </p:nvGrpSpPr>
        <p:grpSpPr>
          <a:xfrm>
            <a:off x="10076113" y="2078916"/>
            <a:ext cx="1394223" cy="466857"/>
            <a:chOff x="664944" y="1634316"/>
            <a:chExt cx="1394223" cy="46685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19BD7C-CDCE-C8C1-BDB4-279AA65370A3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87D1D7A-31A3-D9B8-011C-D4583165A8EB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501F65"/>
                  </a:solidFill>
                  <a:latin typeface="+mj-lt"/>
                </a:rPr>
                <a:t>Sinead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E3B890-DF84-8BA5-7B89-C2DD2B8D360D}"/>
              </a:ext>
            </a:extLst>
          </p:cNvPr>
          <p:cNvGrpSpPr/>
          <p:nvPr/>
        </p:nvGrpSpPr>
        <p:grpSpPr>
          <a:xfrm>
            <a:off x="8517041" y="2078916"/>
            <a:ext cx="1394223" cy="466857"/>
            <a:chOff x="664944" y="1634316"/>
            <a:chExt cx="1394223" cy="46685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DF62CA4-B8CB-1D61-50A2-CA9EBCAA16F8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38D340E-60EC-1646-8A0F-04EB0D2C6B53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501F65"/>
                  </a:solidFill>
                  <a:latin typeface="+mj-lt"/>
                </a:rPr>
                <a:t>RJ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E6755E-DB32-0B82-6E80-0594C386AE1F}"/>
              </a:ext>
            </a:extLst>
          </p:cNvPr>
          <p:cNvGrpSpPr/>
          <p:nvPr/>
        </p:nvGrpSpPr>
        <p:grpSpPr>
          <a:xfrm rot="21480000">
            <a:off x="3691284" y="171494"/>
            <a:ext cx="4596607" cy="514337"/>
            <a:chOff x="664944" y="1634316"/>
            <a:chExt cx="1394223" cy="46685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9E3607B-4409-1637-4B61-2FBBAB8CA86C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F60D48-74B0-0D4C-E4E5-3B0A367F395C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>
                  <a:solidFill>
                    <a:schemeClr val="accent1"/>
                  </a:solidFill>
                  <a:latin typeface="+mj-lt"/>
                </a:rPr>
                <a:t>Answer sheet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0A6AD9-7F19-815E-FA93-33F63831651B}"/>
              </a:ext>
            </a:extLst>
          </p:cNvPr>
          <p:cNvGrpSpPr/>
          <p:nvPr/>
        </p:nvGrpSpPr>
        <p:grpSpPr>
          <a:xfrm>
            <a:off x="2280736" y="2078916"/>
            <a:ext cx="1394223" cy="466857"/>
            <a:chOff x="664944" y="1634316"/>
            <a:chExt cx="1394223" cy="46685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330AAA4-13BD-8663-53CB-F311ED3CFEE4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FFDD407-F916-63E3-311E-B1B6F4EFABB5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501F65"/>
                  </a:solidFill>
                  <a:latin typeface="+mj-lt"/>
                </a:rPr>
                <a:t>Izzy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58FC9A-698B-4D21-3051-B2B2D8383BC5}"/>
              </a:ext>
            </a:extLst>
          </p:cNvPr>
          <p:cNvGrpSpPr/>
          <p:nvPr/>
        </p:nvGrpSpPr>
        <p:grpSpPr>
          <a:xfrm>
            <a:off x="5384510" y="2073950"/>
            <a:ext cx="1394223" cy="466857"/>
            <a:chOff x="664944" y="1634316"/>
            <a:chExt cx="1394223" cy="46685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6BD843F-59E6-50F0-721B-E8EBA8470E22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9F8B252-271C-BA93-5C37-1A4406868681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501F65"/>
                  </a:solidFill>
                  <a:latin typeface="+mj-lt"/>
                </a:rPr>
                <a:t>Madison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3E9D41-9D49-E7E6-DBE7-68D4476F7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29704" r="36421" b="981"/>
          <a:stretch>
            <a:fillRect/>
          </a:stretch>
        </p:blipFill>
        <p:spPr bwMode="auto">
          <a:xfrm>
            <a:off x="7043041" y="924598"/>
            <a:ext cx="1224067" cy="1224067"/>
          </a:xfrm>
          <a:prstGeom prst="ellipse">
            <a:avLst/>
          </a:prstGeom>
          <a:ln w="57150" cap="rnd">
            <a:solidFill>
              <a:schemeClr val="accent4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275E232-D497-B0EF-E847-7D173EE8E73F}"/>
              </a:ext>
            </a:extLst>
          </p:cNvPr>
          <p:cNvGrpSpPr/>
          <p:nvPr/>
        </p:nvGrpSpPr>
        <p:grpSpPr>
          <a:xfrm>
            <a:off x="6957963" y="2078916"/>
            <a:ext cx="1394223" cy="466857"/>
            <a:chOff x="664944" y="1634316"/>
            <a:chExt cx="1394223" cy="4668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44DC702-90EE-79D1-046A-EAE40BF0B219}"/>
                </a:ext>
              </a:extLst>
            </p:cNvPr>
            <p:cNvSpPr/>
            <p:nvPr/>
          </p:nvSpPr>
          <p:spPr>
            <a:xfrm>
              <a:off x="664944" y="1707471"/>
              <a:ext cx="1337504" cy="393702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E1BAD6-3B0C-0F9E-BB5E-3F85D9711C41}"/>
                </a:ext>
              </a:extLst>
            </p:cNvPr>
            <p:cNvSpPr/>
            <p:nvPr/>
          </p:nvSpPr>
          <p:spPr>
            <a:xfrm>
              <a:off x="721663" y="1634316"/>
              <a:ext cx="1337504" cy="3937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501F65"/>
                  </a:solidFill>
                  <a:latin typeface="+mj-lt"/>
                </a:rPr>
                <a:t>Bailey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9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mocraCity">
      <a:dk1>
        <a:sysClr val="windowText" lastClr="000000"/>
      </a:dk1>
      <a:lt1>
        <a:sysClr val="window" lastClr="FFFFFF"/>
      </a:lt1>
      <a:dk2>
        <a:srgbClr val="404040"/>
      </a:dk2>
      <a:lt2>
        <a:srgbClr val="E8E8E8"/>
      </a:lt2>
      <a:accent1>
        <a:srgbClr val="6B2987"/>
      </a:accent1>
      <a:accent2>
        <a:srgbClr val="F2CFEE"/>
      </a:accent2>
      <a:accent3>
        <a:srgbClr val="FFC000"/>
      </a:accent3>
      <a:accent4>
        <a:srgbClr val="FFEDB3"/>
      </a:accent4>
      <a:accent5>
        <a:srgbClr val="0F9ED5"/>
      </a:accent5>
      <a:accent6>
        <a:srgbClr val="CAEEFB"/>
      </a:accent6>
      <a:hlink>
        <a:srgbClr val="467886"/>
      </a:hlink>
      <a:folHlink>
        <a:srgbClr val="96607D"/>
      </a:folHlink>
    </a:clrScheme>
    <a:fontScheme name="DemocraCity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2E0425EC-F147-45D4-BF33-A17732A60499}" vid="{55615024-750A-4B0C-B532-FD70DD151603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0B3863E18DF240919C16D6794A52FDA5" version="1.0.0">
  <systemFields>
    <field name="Objective-Id">
      <value order="0">A6416522</value>
    </field>
    <field name="Objective-Title">
      <value order="0">Enrolment scenario recall</value>
    </field>
    <field name="Objective-Description">
      <value order="0"/>
    </field>
    <field name="Objective-CreationStamp">
      <value order="0">2025-08-01T03:23:50Z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2025-08-18T08:27:47Z</value>
    </field>
    <field name="Objective-Owner">
      <value order="0">Nell Rooney</value>
    </field>
    <field name="Objective-Path">
      <value order="0">Objective Global Folder:AEC File Plan:Enterprise Portfolio:Classified Object:Classified Object:Classified Object:DCity classroom resources - Enrolment</value>
    </field>
    <field name="Objective-Parent">
      <value order="0">DCity classroom resources - Enrolment</value>
    </field>
    <field name="Objective-State">
      <value order="0">Being Drafted</value>
    </field>
    <field name="Objective-VersionId">
      <value order="0">vA8570651</value>
    </field>
    <field name="Objective-Version">
      <value order="0">7.1</value>
    </field>
    <field name="Objective-VersionNumber">
      <value order="0">10</value>
    </field>
    <field name="Objective-VersionComment">
      <value order="0"/>
    </field>
    <field name="Objective-FileNumber">
      <value order="0">2025/16718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91">
      <field name="Objective-Next Review Date">
        <value order="0"/>
      </field>
      <field name="Objective-Document approver">
        <value order="0"/>
      </field>
      <field name="Objective-Approver role">
        <value order="0"/>
      </field>
      <field name="Objective-Date approved">
        <value order="0"/>
      </field>
      <field name="Objective-Version approved">
        <value order="0"/>
      </field>
      <field name="Objective-Approval history">
        <value order="0">Clearance - DemocraCity Enrolment module overview - Communications, Education and Engagement Branch</value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0B3863E18DF240919C16D6794A52FD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DemocraCity</Template>
  <TotalTime>78</TotalTime>
  <Words>356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Franklin Gothic Heavy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Watson</dc:creator>
  <cp:lastModifiedBy>Joshua Watson</cp:lastModifiedBy>
  <cp:revision>6</cp:revision>
  <dcterms:created xsi:type="dcterms:W3CDTF">2025-08-05T07:25:55Z</dcterms:created>
  <dcterms:modified xsi:type="dcterms:W3CDTF">2025-08-18T08:27:29Z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bfd5943-f87e-40ae-9ab7-ca0a2fbb12c2_Enabled">
    <vt:lpwstr>true</vt:lpwstr>
  </property>
  <property fmtid="{D5CDD505-2E9C-101B-9397-08002B2CF9AE}" pid="3" name="MSIP_Label_cbfd5943-f87e-40ae-9ab7-ca0a2fbb12c2_SetDate">
    <vt:lpwstr>2025-08-04T03:15:01Z</vt:lpwstr>
  </property>
  <property fmtid="{D5CDD505-2E9C-101B-9397-08002B2CF9AE}" pid="4" name="MSIP_Label_cbfd5943-f87e-40ae-9ab7-ca0a2fbb12c2_Method">
    <vt:lpwstr>Privileged</vt:lpwstr>
  </property>
  <property fmtid="{D5CDD505-2E9C-101B-9397-08002B2CF9AE}" pid="5" name="MSIP_Label_cbfd5943-f87e-40ae-9ab7-ca0a2fbb12c2_Name">
    <vt:lpwstr>OFFICIAL</vt:lpwstr>
  </property>
  <property fmtid="{D5CDD505-2E9C-101B-9397-08002B2CF9AE}" pid="6" name="MSIP_Label_cbfd5943-f87e-40ae-9ab7-ca0a2fbb12c2_SiteId">
    <vt:lpwstr>c1eefc4f-a78a-4616-a218-48ba01757af3</vt:lpwstr>
  </property>
  <property fmtid="{D5CDD505-2E9C-101B-9397-08002B2CF9AE}" pid="7" name="MSIP_Label_cbfd5943-f87e-40ae-9ab7-ca0a2fbb12c2_ActionId">
    <vt:lpwstr>27929d14-50ab-410d-914f-d3d30d7f9384</vt:lpwstr>
  </property>
  <property fmtid="{D5CDD505-2E9C-101B-9397-08002B2CF9AE}" pid="8" name="MSIP_Label_cbfd5943-f87e-40ae-9ab7-ca0a2fbb12c2_ContentBits">
    <vt:lpwstr>0</vt:lpwstr>
  </property>
  <property fmtid="{D5CDD505-2E9C-101B-9397-08002B2CF9AE}" pid="9" name="MSIP_Label_cbfd5943-f87e-40ae-9ab7-ca0a2fbb12c2_Tag">
    <vt:lpwstr>10, 0, 1, 1</vt:lpwstr>
  </property>
  <property fmtid="{D5CDD505-2E9C-101B-9397-08002B2CF9AE}" pid="10" name="Objective-Id">
    <vt:lpwstr>A6416522</vt:lpwstr>
  </property>
  <property fmtid="{D5CDD505-2E9C-101B-9397-08002B2CF9AE}" pid="11" name="Objective-Title">
    <vt:lpwstr>Enrolment scenario recall</vt:lpwstr>
  </property>
  <property fmtid="{D5CDD505-2E9C-101B-9397-08002B2CF9AE}" pid="12" name="Objective-Description">
    <vt:lpwstr/>
  </property>
  <property fmtid="{D5CDD505-2E9C-101B-9397-08002B2CF9AE}" pid="13" name="Objective-CreationStamp">
    <vt:filetime>2025-08-01T03:23:50Z</vt:filetime>
  </property>
  <property fmtid="{D5CDD505-2E9C-101B-9397-08002B2CF9AE}" pid="14" name="Objective-IsApproved">
    <vt:bool>false</vt:bool>
  </property>
  <property fmtid="{D5CDD505-2E9C-101B-9397-08002B2CF9AE}" pid="15" name="Objective-IsPublished">
    <vt:bool>false</vt:bool>
  </property>
  <property fmtid="{D5CDD505-2E9C-101B-9397-08002B2CF9AE}" pid="16" name="Objective-DatePublished">
    <vt:lpwstr/>
  </property>
  <property fmtid="{D5CDD505-2E9C-101B-9397-08002B2CF9AE}" pid="17" name="Objective-ModificationStamp">
    <vt:filetime>2025-08-18T08:27:47Z</vt:filetime>
  </property>
  <property fmtid="{D5CDD505-2E9C-101B-9397-08002B2CF9AE}" pid="18" name="Objective-Owner">
    <vt:lpwstr>Nell Rooney</vt:lpwstr>
  </property>
  <property fmtid="{D5CDD505-2E9C-101B-9397-08002B2CF9AE}" pid="19" name="Objective-Path">
    <vt:lpwstr>Objective Global Folder:AEC File Plan:Enterprise Portfolio:Classified Object:Classified Object:Classified Object:DCity classroom resources - Enrolment</vt:lpwstr>
  </property>
  <property fmtid="{D5CDD505-2E9C-101B-9397-08002B2CF9AE}" pid="20" name="Objective-Parent">
    <vt:lpwstr>DCity classroom resources - Enrolment</vt:lpwstr>
  </property>
  <property fmtid="{D5CDD505-2E9C-101B-9397-08002B2CF9AE}" pid="21" name="Objective-State">
    <vt:lpwstr>Being Drafted</vt:lpwstr>
  </property>
  <property fmtid="{D5CDD505-2E9C-101B-9397-08002B2CF9AE}" pid="22" name="Objective-VersionId">
    <vt:lpwstr>vA8570651</vt:lpwstr>
  </property>
  <property fmtid="{D5CDD505-2E9C-101B-9397-08002B2CF9AE}" pid="23" name="Objective-Version">
    <vt:lpwstr>7.1</vt:lpwstr>
  </property>
  <property fmtid="{D5CDD505-2E9C-101B-9397-08002B2CF9AE}" pid="24" name="Objective-VersionNumber">
    <vt:r8>10</vt:r8>
  </property>
  <property fmtid="{D5CDD505-2E9C-101B-9397-08002B2CF9AE}" pid="25" name="Objective-VersionComment">
    <vt:lpwstr/>
  </property>
  <property fmtid="{D5CDD505-2E9C-101B-9397-08002B2CF9AE}" pid="26" name="Objective-FileNumber">
    <vt:lpwstr>2025/16718</vt:lpwstr>
  </property>
  <property fmtid="{D5CDD505-2E9C-101B-9397-08002B2CF9AE}" pid="27" name="Objective-Classification">
    <vt:lpwstr>OFFICIAL</vt:lpwstr>
  </property>
  <property fmtid="{D5CDD505-2E9C-101B-9397-08002B2CF9AE}" pid="28" name="Objective-Caveats">
    <vt:lpwstr/>
  </property>
  <property fmtid="{D5CDD505-2E9C-101B-9397-08002B2CF9AE}" pid="29" name="Objective-Next Review Date">
    <vt:lpwstr/>
  </property>
  <property fmtid="{D5CDD505-2E9C-101B-9397-08002B2CF9AE}" pid="30" name="Objective-Document approver">
    <vt:lpwstr/>
  </property>
  <property fmtid="{D5CDD505-2E9C-101B-9397-08002B2CF9AE}" pid="31" name="Objective-Approver role">
    <vt:lpwstr/>
  </property>
  <property fmtid="{D5CDD505-2E9C-101B-9397-08002B2CF9AE}" pid="32" name="Objective-Date approved">
    <vt:lpwstr/>
  </property>
  <property fmtid="{D5CDD505-2E9C-101B-9397-08002B2CF9AE}" pid="33" name="Objective-Version approved">
    <vt:lpwstr/>
  </property>
  <property fmtid="{D5CDD505-2E9C-101B-9397-08002B2CF9AE}" pid="34" name="Objective-Approval history">
    <vt:lpwstr>Clearance - DemocraCity Enrolment module overview - Communications, Education and Engagement Branch</vt:lpwstr>
  </property>
</Properties>
</file>